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"/>
          <p:cNvSpPr/>
          <p:nvPr/>
        </p:nvSpPr>
        <p:spPr>
          <a:xfrm>
            <a:off x="167431" y="1573162"/>
            <a:ext cx="12659570" cy="7514185"/>
          </a:xfrm>
          <a:prstGeom prst="rect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20" name="Line"/>
          <p:cNvSpPr/>
          <p:nvPr/>
        </p:nvSpPr>
        <p:spPr>
          <a:xfrm>
            <a:off x="188624" y="1573956"/>
            <a:ext cx="12627552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1" name="Line"/>
          <p:cNvSpPr/>
          <p:nvPr/>
        </p:nvSpPr>
        <p:spPr>
          <a:xfrm flipV="1">
            <a:off x="1814224" y="1586896"/>
            <a:ext cx="1" cy="746878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2" name="Line"/>
          <p:cNvSpPr/>
          <p:nvPr/>
        </p:nvSpPr>
        <p:spPr>
          <a:xfrm>
            <a:off x="188624" y="2403040"/>
            <a:ext cx="12627552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3" name="Line"/>
          <p:cNvSpPr/>
          <p:nvPr/>
        </p:nvSpPr>
        <p:spPr>
          <a:xfrm>
            <a:off x="188624" y="3686199"/>
            <a:ext cx="12627552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4" name="Line"/>
          <p:cNvSpPr/>
          <p:nvPr/>
        </p:nvSpPr>
        <p:spPr>
          <a:xfrm>
            <a:off x="188624" y="5247096"/>
            <a:ext cx="12627552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5" name="Line"/>
          <p:cNvSpPr/>
          <p:nvPr/>
        </p:nvSpPr>
        <p:spPr>
          <a:xfrm>
            <a:off x="188624" y="7085731"/>
            <a:ext cx="12627552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6" name="Line"/>
          <p:cNvSpPr/>
          <p:nvPr/>
        </p:nvSpPr>
        <p:spPr>
          <a:xfrm>
            <a:off x="188624" y="9068615"/>
            <a:ext cx="12627552" cy="1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7" name="Line"/>
          <p:cNvSpPr/>
          <p:nvPr/>
        </p:nvSpPr>
        <p:spPr>
          <a:xfrm flipV="1">
            <a:off x="3662786" y="1586896"/>
            <a:ext cx="1" cy="746878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8" name="Line"/>
          <p:cNvSpPr/>
          <p:nvPr/>
        </p:nvSpPr>
        <p:spPr>
          <a:xfrm flipV="1">
            <a:off x="5511349" y="1586896"/>
            <a:ext cx="1" cy="746878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9" name="Line"/>
          <p:cNvSpPr/>
          <p:nvPr/>
        </p:nvSpPr>
        <p:spPr>
          <a:xfrm flipV="1">
            <a:off x="9171543" y="1586896"/>
            <a:ext cx="1" cy="746878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0" name="Line"/>
          <p:cNvSpPr/>
          <p:nvPr/>
        </p:nvSpPr>
        <p:spPr>
          <a:xfrm flipV="1">
            <a:off x="11007795" y="1586896"/>
            <a:ext cx="1" cy="746878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1" name="Line"/>
          <p:cNvSpPr/>
          <p:nvPr/>
        </p:nvSpPr>
        <p:spPr>
          <a:xfrm flipV="1">
            <a:off x="7335291" y="1586896"/>
            <a:ext cx="1" cy="7468780"/>
          </a:xfrm>
          <a:prstGeom prst="line">
            <a:avLst/>
          </a:prstGeom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2" name="Let Me Tell You a Story"/>
          <p:cNvSpPr txBox="1"/>
          <p:nvPr>
            <p:ph type="subTitle" sz="quarter" idx="1"/>
          </p:nvPr>
        </p:nvSpPr>
        <p:spPr>
          <a:xfrm>
            <a:off x="3677394" y="495300"/>
            <a:ext cx="5650012" cy="643633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Let Me Tell You a Story</a:t>
            </a:r>
          </a:p>
        </p:txBody>
      </p:sp>
      <p:sp>
        <p:nvSpPr>
          <p:cNvPr id="133" name="Age"/>
          <p:cNvSpPr txBox="1"/>
          <p:nvPr/>
        </p:nvSpPr>
        <p:spPr>
          <a:xfrm>
            <a:off x="200213" y="1739707"/>
            <a:ext cx="1633062" cy="4975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1" sz="2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Age</a:t>
            </a:r>
          </a:p>
        </p:txBody>
      </p:sp>
      <p:sp>
        <p:nvSpPr>
          <p:cNvPr id="134" name="Time"/>
          <p:cNvSpPr txBox="1"/>
          <p:nvPr/>
        </p:nvSpPr>
        <p:spPr>
          <a:xfrm>
            <a:off x="1921975" y="1739707"/>
            <a:ext cx="1633062" cy="4975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1" sz="2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Time</a:t>
            </a:r>
          </a:p>
        </p:txBody>
      </p:sp>
      <p:sp>
        <p:nvSpPr>
          <p:cNvPr id="135" name="Topics"/>
          <p:cNvSpPr txBox="1"/>
          <p:nvPr/>
        </p:nvSpPr>
        <p:spPr>
          <a:xfrm>
            <a:off x="3770537" y="1739707"/>
            <a:ext cx="1633062" cy="4975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1" sz="2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Topics</a:t>
            </a:r>
          </a:p>
        </p:txBody>
      </p:sp>
      <p:sp>
        <p:nvSpPr>
          <p:cNvPr id="136" name="Style"/>
          <p:cNvSpPr txBox="1"/>
          <p:nvPr/>
        </p:nvSpPr>
        <p:spPr>
          <a:xfrm>
            <a:off x="5606789" y="1739707"/>
            <a:ext cx="1633062" cy="4975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>
              <a:defRPr b="1" sz="2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Style</a:t>
            </a:r>
          </a:p>
        </p:txBody>
      </p:sp>
      <p:sp>
        <p:nvSpPr>
          <p:cNvPr id="137" name="Actions…"/>
          <p:cNvSpPr txBox="1"/>
          <p:nvPr/>
        </p:nvSpPr>
        <p:spPr>
          <a:xfrm>
            <a:off x="9242364" y="1601496"/>
            <a:ext cx="1633061" cy="774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1"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Actions</a:t>
            </a:r>
          </a:p>
          <a:p>
            <a:pPr>
              <a:defRPr b="1"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Visuals</a:t>
            </a:r>
          </a:p>
        </p:txBody>
      </p:sp>
      <p:sp>
        <p:nvSpPr>
          <p:cNvPr id="138" name="Bible Stories"/>
          <p:cNvSpPr txBox="1"/>
          <p:nvPr/>
        </p:nvSpPr>
        <p:spPr>
          <a:xfrm>
            <a:off x="11115546" y="1739707"/>
            <a:ext cx="1633062" cy="4975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 defTabSz="572516">
              <a:defRPr b="1" sz="196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Bible Stories</a:t>
            </a:r>
          </a:p>
        </p:txBody>
      </p:sp>
      <p:sp>
        <p:nvSpPr>
          <p:cNvPr id="139" name="Beginner…"/>
          <p:cNvSpPr txBox="1"/>
          <p:nvPr/>
        </p:nvSpPr>
        <p:spPr>
          <a:xfrm>
            <a:off x="200213" y="2736487"/>
            <a:ext cx="1633062" cy="894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Beginner</a:t>
            </a:r>
          </a:p>
          <a:p>
            <a:pPr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0-2 years</a:t>
            </a:r>
          </a:p>
        </p:txBody>
      </p:sp>
      <p:sp>
        <p:nvSpPr>
          <p:cNvPr id="140" name="Kindergarten…"/>
          <p:cNvSpPr txBox="1"/>
          <p:nvPr/>
        </p:nvSpPr>
        <p:spPr>
          <a:xfrm>
            <a:off x="237144" y="4297384"/>
            <a:ext cx="1559201" cy="894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Kindergarten</a:t>
            </a:r>
          </a:p>
          <a:p>
            <a:pPr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3-5 years</a:t>
            </a:r>
          </a:p>
        </p:txBody>
      </p:sp>
      <p:sp>
        <p:nvSpPr>
          <p:cNvPr id="141" name="Primary…"/>
          <p:cNvSpPr txBox="1"/>
          <p:nvPr/>
        </p:nvSpPr>
        <p:spPr>
          <a:xfrm>
            <a:off x="237144" y="5858281"/>
            <a:ext cx="1633061" cy="894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Primary</a:t>
            </a:r>
          </a:p>
          <a:p>
            <a:pPr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6-9 years</a:t>
            </a:r>
          </a:p>
        </p:txBody>
      </p:sp>
      <p:sp>
        <p:nvSpPr>
          <p:cNvPr id="142" name="Junior…"/>
          <p:cNvSpPr txBox="1"/>
          <p:nvPr/>
        </p:nvSpPr>
        <p:spPr>
          <a:xfrm>
            <a:off x="200213" y="7453923"/>
            <a:ext cx="1633062" cy="894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Junior</a:t>
            </a:r>
          </a:p>
          <a:p>
            <a:pPr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10-12 years</a:t>
            </a:r>
          </a:p>
        </p:txBody>
      </p:sp>
      <p:sp>
        <p:nvSpPr>
          <p:cNvPr id="143" name="2-3 minutes…"/>
          <p:cNvSpPr txBox="1"/>
          <p:nvPr/>
        </p:nvSpPr>
        <p:spPr>
          <a:xfrm>
            <a:off x="1921975" y="2736487"/>
            <a:ext cx="1633062" cy="894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2-3 minutes</a:t>
            </a:r>
          </a:p>
          <a:p>
            <a:pPr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maximum</a:t>
            </a:r>
          </a:p>
        </p:txBody>
      </p:sp>
      <p:sp>
        <p:nvSpPr>
          <p:cNvPr id="144" name="3-5 minutes…"/>
          <p:cNvSpPr txBox="1"/>
          <p:nvPr/>
        </p:nvSpPr>
        <p:spPr>
          <a:xfrm>
            <a:off x="1921975" y="4297384"/>
            <a:ext cx="1633062" cy="894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3-5 minutes</a:t>
            </a:r>
          </a:p>
          <a:p>
            <a:pPr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adequate</a:t>
            </a:r>
          </a:p>
        </p:txBody>
      </p:sp>
      <p:sp>
        <p:nvSpPr>
          <p:cNvPr id="145" name="5+ minutes…"/>
          <p:cNvSpPr txBox="1"/>
          <p:nvPr/>
        </p:nvSpPr>
        <p:spPr>
          <a:xfrm>
            <a:off x="1940440" y="5893026"/>
            <a:ext cx="1633062" cy="894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5+ minutes</a:t>
            </a:r>
          </a:p>
          <a:p>
            <a:pPr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fine</a:t>
            </a:r>
          </a:p>
        </p:txBody>
      </p:sp>
      <p:sp>
        <p:nvSpPr>
          <p:cNvPr id="146" name="5+ minutes…"/>
          <p:cNvSpPr txBox="1"/>
          <p:nvPr/>
        </p:nvSpPr>
        <p:spPr>
          <a:xfrm>
            <a:off x="1921975" y="7488668"/>
            <a:ext cx="1633062" cy="894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5+ minutes</a:t>
            </a:r>
          </a:p>
          <a:p>
            <a:pPr>
              <a:defRPr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fine</a:t>
            </a:r>
          </a:p>
        </p:txBody>
      </p:sp>
      <p:sp>
        <p:nvSpPr>
          <p:cNvPr id="147" name="Words &amp;…"/>
          <p:cNvSpPr txBox="1"/>
          <p:nvPr/>
        </p:nvSpPr>
        <p:spPr>
          <a:xfrm>
            <a:off x="7443042" y="1603995"/>
            <a:ext cx="1633061" cy="774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>
              <a:defRPr b="1"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Words &amp;</a:t>
            </a:r>
          </a:p>
          <a:p>
            <a:pPr>
              <a:defRPr b="1" sz="2000">
                <a:latin typeface="Helvetica"/>
                <a:ea typeface="Helvetica"/>
                <a:cs typeface="Helvetica"/>
                <a:sym typeface="Helvetica"/>
              </a:defRPr>
            </a:pPr>
            <a:r>
              <a:t>Ideas</a:t>
            </a:r>
          </a:p>
        </p:txBody>
      </p:sp>
      <p:sp>
        <p:nvSpPr>
          <p:cNvPr id="148" name="Everyday life, home, animals, pets…"/>
          <p:cNvSpPr txBox="1"/>
          <p:nvPr/>
        </p:nvSpPr>
        <p:spPr>
          <a:xfrm>
            <a:off x="3833353" y="2457125"/>
            <a:ext cx="1633062" cy="1174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 defTabSz="514095">
              <a:defRPr sz="1232">
                <a:latin typeface="Helvetica"/>
                <a:ea typeface="Helvetica"/>
                <a:cs typeface="Helvetica"/>
                <a:sym typeface="Helvetica"/>
              </a:defRPr>
            </a:pPr>
            <a:r>
              <a:t>Everyday life, home, animals, pets</a:t>
            </a:r>
          </a:p>
          <a:p>
            <a:pPr algn="l" defTabSz="514095">
              <a:defRPr sz="1232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 defTabSz="514095">
              <a:defRPr sz="1232">
                <a:latin typeface="Helvetica"/>
                <a:ea typeface="Helvetica"/>
                <a:cs typeface="Helvetica"/>
                <a:sym typeface="Helvetica"/>
              </a:defRPr>
            </a:pPr>
            <a:r>
              <a:rPr i="1"/>
              <a:t>Hint</a:t>
            </a:r>
            <a:r>
              <a:t>:  Nothing violent, gruesome, or frightening</a:t>
            </a:r>
          </a:p>
        </p:txBody>
      </p:sp>
      <p:sp>
        <p:nvSpPr>
          <p:cNvPr id="149" name="Everyday life…"/>
          <p:cNvSpPr txBox="1"/>
          <p:nvPr/>
        </p:nvSpPr>
        <p:spPr>
          <a:xfrm>
            <a:off x="3734872" y="3791639"/>
            <a:ext cx="1731543" cy="14745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152117" indent="-152117" algn="l" defTabSz="514095">
              <a:buSzPct val="75000"/>
              <a:buChar char="•"/>
              <a:defRPr sz="1232">
                <a:latin typeface="Helvetica"/>
                <a:ea typeface="Helvetica"/>
                <a:cs typeface="Helvetica"/>
                <a:sym typeface="Helvetica"/>
              </a:defRPr>
            </a:pPr>
            <a:r>
              <a:t>Everyday life</a:t>
            </a:r>
          </a:p>
          <a:p>
            <a:pPr marL="152117" indent="-152117" algn="l" defTabSz="514095">
              <a:buSzPct val="75000"/>
              <a:buChar char="•"/>
              <a:defRPr sz="1232">
                <a:latin typeface="Helvetica"/>
                <a:ea typeface="Helvetica"/>
                <a:cs typeface="Helvetica"/>
                <a:sym typeface="Helvetica"/>
              </a:defRPr>
            </a:pPr>
            <a:r>
              <a:t>Friends, school, family, neighborhood</a:t>
            </a:r>
          </a:p>
          <a:p>
            <a:pPr marL="152117" indent="-152117" algn="l" defTabSz="514095">
              <a:buSzPct val="75000"/>
              <a:buChar char="•"/>
              <a:defRPr sz="1232">
                <a:latin typeface="Helvetica"/>
                <a:ea typeface="Helvetica"/>
                <a:cs typeface="Helvetica"/>
                <a:sym typeface="Helvetica"/>
              </a:defRPr>
            </a:pPr>
            <a:r>
              <a:t>Nature</a:t>
            </a:r>
          </a:p>
          <a:p>
            <a:pPr marL="152117" indent="-152117" algn="l" defTabSz="514095">
              <a:buSzPct val="75000"/>
              <a:buChar char="•"/>
              <a:defRPr sz="1232">
                <a:latin typeface="Helvetica"/>
                <a:ea typeface="Helvetica"/>
                <a:cs typeface="Helvetica"/>
                <a:sym typeface="Helvetica"/>
              </a:defRPr>
            </a:pPr>
            <a:r>
              <a:t>Children from other cultures</a:t>
            </a:r>
          </a:p>
          <a:p>
            <a:pPr marL="152117" indent="-152117" algn="l" defTabSz="514095">
              <a:buSzPct val="75000"/>
              <a:buChar char="•"/>
              <a:defRPr sz="1232">
                <a:latin typeface="Helvetica"/>
                <a:ea typeface="Helvetica"/>
                <a:cs typeface="Helvetica"/>
                <a:sym typeface="Helvetica"/>
              </a:defRPr>
            </a:pPr>
            <a:r>
              <a:t>Adult occupations</a:t>
            </a:r>
          </a:p>
        </p:txBody>
      </p:sp>
      <p:sp>
        <p:nvSpPr>
          <p:cNvPr id="150" name="Friends, school, other cultures, missions, nature…"/>
          <p:cNvSpPr txBox="1"/>
          <p:nvPr/>
        </p:nvSpPr>
        <p:spPr>
          <a:xfrm>
            <a:off x="3708987" y="5302804"/>
            <a:ext cx="1731542" cy="1757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134831" indent="-134831" algn="l" defTabSz="455675">
              <a:buSzPct val="75000"/>
              <a:buChar char="•"/>
              <a:defRPr sz="1092">
                <a:latin typeface="Helvetica"/>
                <a:ea typeface="Helvetica"/>
                <a:cs typeface="Helvetica"/>
                <a:sym typeface="Helvetica"/>
              </a:defRPr>
            </a:pPr>
            <a:r>
              <a:t>Friends, school, other cultures, missions, nature</a:t>
            </a:r>
          </a:p>
          <a:p>
            <a:pPr marL="134831" indent="-134831" algn="l" defTabSz="455675">
              <a:buSzPct val="75000"/>
              <a:buChar char="•"/>
              <a:defRPr sz="1092">
                <a:latin typeface="Helvetica"/>
                <a:ea typeface="Helvetica"/>
                <a:cs typeface="Helvetica"/>
                <a:sym typeface="Helvetica"/>
              </a:defRPr>
            </a:pPr>
            <a:r>
              <a:t>Legends, fables, flights of fancy</a:t>
            </a:r>
          </a:p>
          <a:p>
            <a:pPr marL="134831" indent="-134831" algn="l" defTabSz="455675">
              <a:buSzPct val="75000"/>
              <a:buChar char="•"/>
              <a:defRPr sz="1092">
                <a:latin typeface="Helvetica"/>
                <a:ea typeface="Helvetica"/>
                <a:cs typeface="Helvetica"/>
                <a:sym typeface="Helvetica"/>
              </a:defRPr>
            </a:pPr>
            <a:r>
              <a:t>Character issues of loyalty, kindness, justice</a:t>
            </a:r>
          </a:p>
          <a:p>
            <a:pPr marL="134831" indent="-134831" algn="l" defTabSz="455675">
              <a:buSzPct val="75000"/>
              <a:buChar char="•"/>
              <a:defRPr sz="1092">
                <a:latin typeface="Helvetica"/>
                <a:ea typeface="Helvetica"/>
                <a:cs typeface="Helvetica"/>
                <a:sym typeface="Helvetica"/>
              </a:defRPr>
            </a:pPr>
            <a:r>
              <a:t>Crafts and hobbies</a:t>
            </a:r>
          </a:p>
          <a:p>
            <a:pPr marL="134831" indent="-134831" algn="l" defTabSz="455675">
              <a:buSzPct val="75000"/>
              <a:buChar char="•"/>
              <a:defRPr sz="1092">
                <a:latin typeface="Helvetica"/>
                <a:ea typeface="Helvetica"/>
                <a:cs typeface="Helvetica"/>
                <a:sym typeface="Helvetica"/>
              </a:defRPr>
            </a:pPr>
            <a:r>
              <a:t>Adventure stories; heroes</a:t>
            </a:r>
          </a:p>
        </p:txBody>
      </p:sp>
      <p:sp>
        <p:nvSpPr>
          <p:cNvPr id="151" name="Friends, school, other cultures, missions, nature…"/>
          <p:cNvSpPr txBox="1"/>
          <p:nvPr/>
        </p:nvSpPr>
        <p:spPr>
          <a:xfrm>
            <a:off x="3721297" y="7176185"/>
            <a:ext cx="1731542" cy="1757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134831" indent="-134831" algn="l" defTabSz="455675">
              <a:buSzPct val="75000"/>
              <a:buChar char="•"/>
              <a:defRPr sz="1092">
                <a:latin typeface="Helvetica"/>
                <a:ea typeface="Helvetica"/>
                <a:cs typeface="Helvetica"/>
                <a:sym typeface="Helvetica"/>
              </a:defRPr>
            </a:pPr>
            <a:r>
              <a:t>Friends, school, other cultures, missions, nature</a:t>
            </a:r>
          </a:p>
          <a:p>
            <a:pPr marL="134831" indent="-134831" algn="l" defTabSz="455675">
              <a:buSzPct val="75000"/>
              <a:buChar char="•"/>
              <a:defRPr sz="1092">
                <a:latin typeface="Helvetica"/>
                <a:ea typeface="Helvetica"/>
                <a:cs typeface="Helvetica"/>
                <a:sym typeface="Helvetica"/>
              </a:defRPr>
            </a:pPr>
            <a:r>
              <a:t>Legends, fables, flights of fancy</a:t>
            </a:r>
          </a:p>
          <a:p>
            <a:pPr marL="134831" indent="-134831" algn="l" defTabSz="455675">
              <a:buSzPct val="75000"/>
              <a:buChar char="•"/>
              <a:defRPr sz="1092">
                <a:latin typeface="Helvetica"/>
                <a:ea typeface="Helvetica"/>
                <a:cs typeface="Helvetica"/>
                <a:sym typeface="Helvetica"/>
              </a:defRPr>
            </a:pPr>
            <a:r>
              <a:t>Character issues of loyalty, kindness, justice</a:t>
            </a:r>
          </a:p>
          <a:p>
            <a:pPr marL="134831" indent="-134831" algn="l" defTabSz="455675">
              <a:buSzPct val="75000"/>
              <a:buChar char="•"/>
              <a:defRPr sz="1092">
                <a:latin typeface="Helvetica"/>
                <a:ea typeface="Helvetica"/>
                <a:cs typeface="Helvetica"/>
                <a:sym typeface="Helvetica"/>
              </a:defRPr>
            </a:pPr>
            <a:r>
              <a:t>Crafts and hobbies</a:t>
            </a:r>
          </a:p>
          <a:p>
            <a:pPr marL="134831" indent="-134831" algn="l" defTabSz="455675">
              <a:buSzPct val="75000"/>
              <a:buChar char="•"/>
              <a:defRPr sz="1092">
                <a:latin typeface="Helvetica"/>
                <a:ea typeface="Helvetica"/>
                <a:cs typeface="Helvetica"/>
                <a:sym typeface="Helvetica"/>
              </a:defRPr>
            </a:pPr>
            <a:r>
              <a:t>Adventure stories; heroes</a:t>
            </a:r>
          </a:p>
        </p:txBody>
      </p:sp>
      <p:sp>
        <p:nvSpPr>
          <p:cNvPr id="152" name="Lots of action; few details or descriptions…"/>
          <p:cNvSpPr txBox="1"/>
          <p:nvPr/>
        </p:nvSpPr>
        <p:spPr>
          <a:xfrm>
            <a:off x="5619100" y="2439885"/>
            <a:ext cx="1633061" cy="13017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119274" indent="-119274" algn="l" defTabSz="403097">
              <a:buSzPct val="75000"/>
              <a:buChar char="•"/>
              <a:defRPr sz="966">
                <a:latin typeface="Helvetica"/>
                <a:ea typeface="Helvetica"/>
                <a:cs typeface="Helvetica"/>
                <a:sym typeface="Helvetica"/>
              </a:defRPr>
            </a:pPr>
            <a:r>
              <a:t>Lots of action; few details or descriptions</a:t>
            </a:r>
          </a:p>
          <a:p>
            <a:pPr marL="119274" indent="-119274" algn="l" defTabSz="403097">
              <a:buSzPct val="75000"/>
              <a:buChar char="•"/>
              <a:defRPr sz="966">
                <a:latin typeface="Helvetica"/>
                <a:ea typeface="Helvetica"/>
                <a:cs typeface="Helvetica"/>
                <a:sym typeface="Helvetica"/>
              </a:defRPr>
            </a:pPr>
            <a:r>
              <a:t>Rhythmic, repetitive</a:t>
            </a:r>
          </a:p>
          <a:p>
            <a:pPr marL="119274" indent="-119274" algn="l" defTabSz="403097">
              <a:buSzPct val="75000"/>
              <a:buChar char="•"/>
              <a:defRPr sz="966">
                <a:latin typeface="Helvetica"/>
                <a:ea typeface="Helvetica"/>
                <a:cs typeface="Helvetica"/>
                <a:sym typeface="Helvetica"/>
              </a:defRPr>
            </a:pPr>
            <a:r>
              <a:t>A positive approach</a:t>
            </a:r>
          </a:p>
          <a:p>
            <a:pPr algn="l" defTabSz="403097">
              <a:defRPr sz="966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 defTabSz="403097">
              <a:defRPr sz="966">
                <a:latin typeface="Helvetica"/>
                <a:ea typeface="Helvetica"/>
                <a:cs typeface="Helvetica"/>
                <a:sym typeface="Helvetica"/>
              </a:defRPr>
            </a:pPr>
            <a:r>
              <a:rPr i="1"/>
              <a:t>Hint</a:t>
            </a:r>
            <a:r>
              <a:t>:  Build the story around one main idea; repeat key words</a:t>
            </a:r>
          </a:p>
        </p:txBody>
      </p:sp>
      <p:sp>
        <p:nvSpPr>
          <p:cNvPr id="153" name="Simple, clear plots…"/>
          <p:cNvSpPr txBox="1"/>
          <p:nvPr/>
        </p:nvSpPr>
        <p:spPr>
          <a:xfrm>
            <a:off x="5593700" y="3677339"/>
            <a:ext cx="1731542" cy="1603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157303" indent="-157303" algn="l" defTabSz="531622">
              <a:buSzPct val="75000"/>
              <a:buChar char="•"/>
              <a:defRPr sz="1274">
                <a:latin typeface="Helvetica"/>
                <a:ea typeface="Helvetica"/>
                <a:cs typeface="Helvetica"/>
                <a:sym typeface="Helvetica"/>
              </a:defRPr>
            </a:pPr>
            <a:r>
              <a:t>Simple, clear plots</a:t>
            </a:r>
          </a:p>
          <a:p>
            <a:pPr marL="157303" indent="-157303" algn="l" defTabSz="531622">
              <a:buSzPct val="75000"/>
              <a:buChar char="•"/>
              <a:defRPr sz="1274">
                <a:latin typeface="Helvetica"/>
                <a:ea typeface="Helvetica"/>
                <a:cs typeface="Helvetica"/>
                <a:sym typeface="Helvetica"/>
              </a:defRPr>
            </a:pPr>
            <a:r>
              <a:t>Much repetition</a:t>
            </a:r>
          </a:p>
          <a:p>
            <a:pPr marL="157303" indent="-157303" algn="l" defTabSz="531622">
              <a:buSzPct val="75000"/>
              <a:buChar char="•"/>
              <a:defRPr sz="1274">
                <a:latin typeface="Helvetica"/>
                <a:ea typeface="Helvetica"/>
                <a:cs typeface="Helvetica"/>
                <a:sym typeface="Helvetica"/>
              </a:defRPr>
            </a:pPr>
            <a:r>
              <a:t>Lots of action</a:t>
            </a:r>
          </a:p>
          <a:p>
            <a:pPr marL="157303" indent="-157303" algn="l" defTabSz="531622">
              <a:buSzPct val="75000"/>
              <a:buChar char="•"/>
              <a:defRPr sz="1274">
                <a:latin typeface="Helvetica"/>
                <a:ea typeface="Helvetica"/>
                <a:cs typeface="Helvetica"/>
                <a:sym typeface="Helvetica"/>
              </a:defRPr>
            </a:pPr>
            <a:r>
              <a:t>Limited details and descriptions</a:t>
            </a:r>
          </a:p>
          <a:p>
            <a:pPr marL="157303" indent="-157303" algn="l" defTabSz="531622">
              <a:buSzPct val="75000"/>
              <a:buChar char="•"/>
              <a:defRPr sz="1274">
                <a:latin typeface="Helvetica"/>
                <a:ea typeface="Helvetica"/>
                <a:cs typeface="Helvetica"/>
                <a:sym typeface="Helvetica"/>
              </a:defRPr>
            </a:pPr>
            <a:r>
              <a:t>Rhythm and rhyme</a:t>
            </a:r>
          </a:p>
          <a:p>
            <a:pPr marL="157303" indent="-157303" algn="l" defTabSz="531622">
              <a:buSzPct val="75000"/>
              <a:buChar char="•"/>
              <a:defRPr sz="1274">
                <a:latin typeface="Helvetica"/>
                <a:ea typeface="Helvetica"/>
                <a:cs typeface="Helvetica"/>
                <a:sym typeface="Helvetica"/>
              </a:defRPr>
            </a:pPr>
            <a:r>
              <a:t>Sequential story line</a:t>
            </a:r>
          </a:p>
        </p:txBody>
      </p:sp>
      <p:sp>
        <p:nvSpPr>
          <p:cNvPr id="154" name="More complicated plots…"/>
          <p:cNvSpPr txBox="1"/>
          <p:nvPr/>
        </p:nvSpPr>
        <p:spPr>
          <a:xfrm>
            <a:off x="5557549" y="5302804"/>
            <a:ext cx="1731543" cy="1757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140017" indent="-140017" algn="l" defTabSz="473201">
              <a:buSzPct val="75000"/>
              <a:buChar char="•"/>
              <a:defRPr sz="1134">
                <a:latin typeface="Helvetica"/>
                <a:ea typeface="Helvetica"/>
                <a:cs typeface="Helvetica"/>
                <a:sym typeface="Helvetica"/>
              </a:defRPr>
            </a:pPr>
            <a:r>
              <a:t>More complicated plots</a:t>
            </a:r>
          </a:p>
          <a:p>
            <a:pPr marL="140017" indent="-140017" algn="l" defTabSz="473201">
              <a:buSzPct val="75000"/>
              <a:buChar char="•"/>
              <a:defRPr sz="1134">
                <a:latin typeface="Helvetica"/>
                <a:ea typeface="Helvetica"/>
                <a:cs typeface="Helvetica"/>
                <a:sym typeface="Helvetica"/>
              </a:defRPr>
            </a:pPr>
            <a:r>
              <a:t>Straightforward story line</a:t>
            </a:r>
          </a:p>
          <a:p>
            <a:pPr marL="140017" indent="-140017" algn="l" defTabSz="473201">
              <a:buSzPct val="75000"/>
              <a:buChar char="•"/>
              <a:defRPr sz="1134">
                <a:latin typeface="Helvetica"/>
                <a:ea typeface="Helvetica"/>
                <a:cs typeface="Helvetica"/>
                <a:sym typeface="Helvetica"/>
              </a:defRPr>
            </a:pPr>
            <a:r>
              <a:t>Limited number of characters</a:t>
            </a:r>
          </a:p>
          <a:p>
            <a:pPr marL="140017" indent="-140017" algn="l" defTabSz="473201">
              <a:buSzPct val="75000"/>
              <a:buChar char="•"/>
              <a:defRPr sz="1134">
                <a:latin typeface="Helvetica"/>
                <a:ea typeface="Helvetica"/>
                <a:cs typeface="Helvetica"/>
                <a:sym typeface="Helvetica"/>
              </a:defRPr>
            </a:pPr>
            <a:r>
              <a:t>Lots of action</a:t>
            </a:r>
          </a:p>
          <a:p>
            <a:pPr marL="140017" indent="-140017" algn="l" defTabSz="473201">
              <a:buSzPct val="75000"/>
              <a:buChar char="•"/>
              <a:defRPr sz="1134">
                <a:latin typeface="Helvetica"/>
                <a:ea typeface="Helvetica"/>
                <a:cs typeface="Helvetica"/>
                <a:sym typeface="Helvetica"/>
              </a:defRPr>
            </a:pPr>
            <a:r>
              <a:t>More description and detail than before</a:t>
            </a:r>
          </a:p>
          <a:p>
            <a:pPr marL="140017" indent="-140017" algn="l" defTabSz="473201">
              <a:buSzPct val="75000"/>
              <a:buChar char="•"/>
              <a:defRPr sz="1134">
                <a:latin typeface="Helvetica"/>
                <a:ea typeface="Helvetica"/>
                <a:cs typeface="Helvetica"/>
                <a:sym typeface="Helvetica"/>
              </a:defRPr>
            </a:pPr>
            <a:r>
              <a:t>Rich sensory appeal</a:t>
            </a:r>
          </a:p>
        </p:txBody>
      </p:sp>
      <p:sp>
        <p:nvSpPr>
          <p:cNvPr id="155" name="Lots of action told in an animated way…"/>
          <p:cNvSpPr txBox="1"/>
          <p:nvPr/>
        </p:nvSpPr>
        <p:spPr>
          <a:xfrm>
            <a:off x="5562439" y="7138085"/>
            <a:ext cx="1731543" cy="1918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152117" indent="-152117" algn="l" defTabSz="514095">
              <a:buSzPct val="75000"/>
              <a:buChar char="•"/>
              <a:defRPr sz="1232">
                <a:latin typeface="Helvetica"/>
                <a:ea typeface="Helvetica"/>
                <a:cs typeface="Helvetica"/>
                <a:sym typeface="Helvetica"/>
              </a:defRPr>
            </a:pPr>
            <a:r>
              <a:t>Lots of action told in an animated way</a:t>
            </a:r>
          </a:p>
          <a:p>
            <a:pPr marL="152117" indent="-152117" algn="l" defTabSz="514095">
              <a:buSzPct val="75000"/>
              <a:buChar char="•"/>
              <a:defRPr sz="1232">
                <a:latin typeface="Helvetica"/>
                <a:ea typeface="Helvetica"/>
                <a:cs typeface="Helvetica"/>
                <a:sym typeface="Helvetica"/>
              </a:defRPr>
            </a:pPr>
            <a:r>
              <a:t>More complex plots with more characters</a:t>
            </a:r>
          </a:p>
          <a:p>
            <a:pPr marL="152117" indent="-152117" algn="l" defTabSz="514095">
              <a:buSzPct val="75000"/>
              <a:buChar char="•"/>
              <a:defRPr sz="1232">
                <a:latin typeface="Helvetica"/>
                <a:ea typeface="Helvetica"/>
                <a:cs typeface="Helvetica"/>
                <a:sym typeface="Helvetica"/>
              </a:defRPr>
            </a:pPr>
            <a:r>
              <a:t>Enthusiastic and vigorous style</a:t>
            </a:r>
          </a:p>
          <a:p>
            <a:pPr marL="152117" indent="-152117" algn="l" defTabSz="514095">
              <a:buSzPct val="75000"/>
              <a:buChar char="•"/>
              <a:defRPr sz="1232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 defTabSz="514095">
              <a:defRPr i="1" sz="1232">
                <a:latin typeface="Helvetica"/>
                <a:ea typeface="Helvetica"/>
                <a:cs typeface="Helvetica"/>
                <a:sym typeface="Helvetica"/>
              </a:defRPr>
            </a:pPr>
            <a:r>
              <a:t>Hint</a:t>
            </a:r>
            <a:r>
              <a:rPr i="0"/>
              <a:t>:  Be care not to overstimulate their crude sense of humor</a:t>
            </a:r>
          </a:p>
        </p:txBody>
      </p:sp>
      <p:sp>
        <p:nvSpPr>
          <p:cNvPr id="156" name="Very simple words and ideas…"/>
          <p:cNvSpPr txBox="1"/>
          <p:nvPr/>
        </p:nvSpPr>
        <p:spPr>
          <a:xfrm>
            <a:off x="7445182" y="2474705"/>
            <a:ext cx="1731542" cy="12067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152117" indent="-152117" algn="l" defTabSz="514095">
              <a:buSzPct val="75000"/>
              <a:buChar char="•"/>
              <a:defRPr sz="1232">
                <a:latin typeface="Helvetica"/>
                <a:ea typeface="Helvetica"/>
                <a:cs typeface="Helvetica"/>
                <a:sym typeface="Helvetica"/>
              </a:defRPr>
            </a:pPr>
            <a:r>
              <a:t>Very simple words and ideas</a:t>
            </a:r>
          </a:p>
          <a:p>
            <a:pPr marL="152117" indent="-152117" algn="l" defTabSz="514095">
              <a:buSzPct val="75000"/>
              <a:buChar char="•"/>
              <a:defRPr sz="1232">
                <a:latin typeface="Helvetica"/>
                <a:ea typeface="Helvetica"/>
                <a:cs typeface="Helvetica"/>
                <a:sym typeface="Helvetica"/>
              </a:defRPr>
            </a:pPr>
            <a:r>
              <a:t>Action verbs</a:t>
            </a:r>
          </a:p>
          <a:p>
            <a:pPr marL="152117" indent="-152117" algn="l" defTabSz="514095">
              <a:buSzPct val="75000"/>
              <a:buChar char="•"/>
              <a:defRPr sz="1232">
                <a:latin typeface="Helvetica"/>
                <a:ea typeface="Helvetica"/>
                <a:cs typeface="Helvetica"/>
                <a:sym typeface="Helvetica"/>
              </a:defRPr>
            </a:pPr>
            <a:r>
              <a:t>One main idea</a:t>
            </a:r>
          </a:p>
          <a:p>
            <a:pPr marL="152117" indent="-152117" algn="l" defTabSz="514095">
              <a:buSzPct val="75000"/>
              <a:buChar char="•"/>
              <a:defRPr sz="1232">
                <a:latin typeface="Helvetica"/>
                <a:ea typeface="Helvetica"/>
                <a:cs typeface="Helvetica"/>
                <a:sym typeface="Helvetica"/>
              </a:defRPr>
            </a:pPr>
            <a:r>
              <a:t>One or two main characters</a:t>
            </a:r>
          </a:p>
        </p:txBody>
      </p:sp>
      <p:sp>
        <p:nvSpPr>
          <p:cNvPr id="157" name="Rhyming, vivid sensory words…"/>
          <p:cNvSpPr txBox="1"/>
          <p:nvPr/>
        </p:nvSpPr>
        <p:spPr>
          <a:xfrm>
            <a:off x="7417642" y="3690039"/>
            <a:ext cx="1731542" cy="1603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160760" indent="-160760" algn="l" defTabSz="543305">
              <a:buSzPct val="75000"/>
              <a:buChar char="•"/>
              <a:defRPr sz="1302">
                <a:latin typeface="Helvetica"/>
                <a:ea typeface="Helvetica"/>
                <a:cs typeface="Helvetica"/>
                <a:sym typeface="Helvetica"/>
              </a:defRPr>
            </a:pPr>
            <a:r>
              <a:t>Rhyming, vivid sensory words</a:t>
            </a:r>
          </a:p>
          <a:p>
            <a:pPr marL="160760" indent="-160760" algn="l" defTabSz="543305">
              <a:buSzPct val="75000"/>
              <a:buChar char="•"/>
              <a:defRPr sz="1302">
                <a:latin typeface="Helvetica"/>
                <a:ea typeface="Helvetica"/>
                <a:cs typeface="Helvetica"/>
                <a:sym typeface="Helvetica"/>
              </a:defRPr>
            </a:pPr>
            <a:r>
              <a:t>New grown-up sounding words</a:t>
            </a:r>
          </a:p>
          <a:p>
            <a:pPr marL="160760" indent="-160760" algn="l" defTabSz="543305">
              <a:buSzPct val="75000"/>
              <a:buChar char="•"/>
              <a:defRPr sz="1302">
                <a:latin typeface="Helvetica"/>
                <a:ea typeface="Helvetica"/>
                <a:cs typeface="Helvetica"/>
                <a:sym typeface="Helvetica"/>
              </a:defRPr>
            </a:pPr>
            <a:r>
              <a:t>More complicated ideas than before</a:t>
            </a:r>
          </a:p>
          <a:p>
            <a:pPr marL="160760" indent="-160760" algn="l" defTabSz="543305">
              <a:buSzPct val="75000"/>
              <a:buChar char="•"/>
              <a:defRPr sz="1302">
                <a:latin typeface="Helvetica"/>
                <a:ea typeface="Helvetica"/>
                <a:cs typeface="Helvetica"/>
                <a:sym typeface="Helvetica"/>
              </a:defRPr>
            </a:pPr>
            <a:r>
              <a:t>Very concrete ideas</a:t>
            </a:r>
          </a:p>
        </p:txBody>
      </p:sp>
      <p:sp>
        <p:nvSpPr>
          <p:cNvPr id="158" name="Concrete ideas with see-and-touch props…"/>
          <p:cNvSpPr txBox="1"/>
          <p:nvPr/>
        </p:nvSpPr>
        <p:spPr>
          <a:xfrm>
            <a:off x="7466492" y="5302804"/>
            <a:ext cx="1731543" cy="1757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134831" indent="-134831" algn="l" defTabSz="455675">
              <a:buSzPct val="75000"/>
              <a:buChar char="•"/>
              <a:defRPr sz="1092">
                <a:latin typeface="Helvetica"/>
                <a:ea typeface="Helvetica"/>
                <a:cs typeface="Helvetica"/>
                <a:sym typeface="Helvetica"/>
              </a:defRPr>
            </a:pPr>
            <a:r>
              <a:t>Concrete ideas with see-and-touch props</a:t>
            </a:r>
          </a:p>
          <a:p>
            <a:pPr marL="134831" indent="-134831" algn="l" defTabSz="455675">
              <a:buSzPct val="75000"/>
              <a:buChar char="•"/>
              <a:defRPr sz="1092">
                <a:latin typeface="Helvetica"/>
                <a:ea typeface="Helvetica"/>
                <a:cs typeface="Helvetica"/>
                <a:sym typeface="Helvetica"/>
              </a:defRPr>
            </a:pPr>
            <a:r>
              <a:t>Ideas on the border between realistic and symbolic</a:t>
            </a:r>
          </a:p>
          <a:p>
            <a:pPr marL="134831" indent="-134831" algn="l" defTabSz="455675">
              <a:buSzPct val="75000"/>
              <a:buChar char="•"/>
              <a:defRPr sz="1092">
                <a:latin typeface="Helvetica"/>
                <a:ea typeface="Helvetica"/>
                <a:cs typeface="Helvetica"/>
                <a:sym typeface="Helvetica"/>
              </a:defRPr>
            </a:pPr>
            <a:r>
              <a:t>Fantasy creations</a:t>
            </a:r>
          </a:p>
          <a:p>
            <a:pPr algn="l" defTabSz="455675">
              <a:defRPr sz="1092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 defTabSz="455675">
              <a:defRPr i="1" sz="1092">
                <a:latin typeface="Helvetica"/>
                <a:ea typeface="Helvetica"/>
                <a:cs typeface="Helvetica"/>
                <a:sym typeface="Helvetica"/>
              </a:defRPr>
            </a:pPr>
            <a:r>
              <a:t>Hint</a:t>
            </a:r>
            <a:r>
              <a:rPr i="0"/>
              <a:t>:  Beginning an unclear understanding of the supernatural</a:t>
            </a:r>
          </a:p>
        </p:txBody>
      </p:sp>
      <p:sp>
        <p:nvSpPr>
          <p:cNvPr id="159" name="Ideas and words that reflect their ideal (alert, adventurous, self-reliant, energetic…"/>
          <p:cNvSpPr txBox="1"/>
          <p:nvPr/>
        </p:nvSpPr>
        <p:spPr>
          <a:xfrm>
            <a:off x="7455352" y="7140483"/>
            <a:ext cx="1731542" cy="1918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152117" indent="-152117" algn="l" defTabSz="514095">
              <a:buSzPct val="75000"/>
              <a:buChar char="•"/>
              <a:defRPr sz="1232">
                <a:latin typeface="Helvetica"/>
                <a:ea typeface="Helvetica"/>
                <a:cs typeface="Helvetica"/>
                <a:sym typeface="Helvetica"/>
              </a:defRPr>
            </a:pPr>
            <a:r>
              <a:t>Ideas and words that reflect their ideal (alert, adventurous, self-reliant, energetic</a:t>
            </a:r>
          </a:p>
          <a:p>
            <a:pPr algn="l" defTabSz="514095">
              <a:defRPr sz="1232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 defTabSz="514095">
              <a:defRPr i="1" sz="1232">
                <a:latin typeface="Helvetica"/>
                <a:ea typeface="Helvetica"/>
                <a:cs typeface="Helvetica"/>
                <a:sym typeface="Helvetica"/>
              </a:defRPr>
            </a:pPr>
            <a:r>
              <a:t>Hint</a:t>
            </a:r>
            <a:r>
              <a:rPr i="0"/>
              <a:t>:  A great memory, and they sense God’s right to rule the world and their lives</a:t>
            </a:r>
          </a:p>
        </p:txBody>
      </p:sp>
      <p:sp>
        <p:nvSpPr>
          <p:cNvPr id="160" name="Pictures and object lessons…"/>
          <p:cNvSpPr txBox="1"/>
          <p:nvPr/>
        </p:nvSpPr>
        <p:spPr>
          <a:xfrm>
            <a:off x="9234944" y="2479496"/>
            <a:ext cx="1731542" cy="12067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165946" indent="-165946" algn="l" defTabSz="560831">
              <a:buSzPct val="75000"/>
              <a:buChar char="•"/>
              <a:defRPr sz="1344">
                <a:latin typeface="Helvetica"/>
                <a:ea typeface="Helvetica"/>
                <a:cs typeface="Helvetica"/>
                <a:sym typeface="Helvetica"/>
              </a:defRPr>
            </a:pPr>
            <a:r>
              <a:t>Pictures and object lessons</a:t>
            </a:r>
          </a:p>
          <a:p>
            <a:pPr marL="165946" indent="-165946" algn="l" defTabSz="560831">
              <a:buSzPct val="75000"/>
              <a:buChar char="•"/>
              <a:defRPr sz="1344">
                <a:latin typeface="Helvetica"/>
                <a:ea typeface="Helvetica"/>
                <a:cs typeface="Helvetica"/>
                <a:sym typeface="Helvetica"/>
              </a:defRPr>
            </a:pPr>
            <a:r>
              <a:t>Facial expression and body language</a:t>
            </a:r>
          </a:p>
          <a:p>
            <a:pPr marL="165946" indent="-165946" algn="l" defTabSz="560831">
              <a:buSzPct val="75000"/>
              <a:buChar char="•"/>
              <a:defRPr sz="1344">
                <a:latin typeface="Helvetica"/>
                <a:ea typeface="Helvetica"/>
                <a:cs typeface="Helvetica"/>
                <a:sym typeface="Helvetica"/>
              </a:defRPr>
            </a:pPr>
            <a:r>
              <a:t>Actions to mimic</a:t>
            </a:r>
          </a:p>
        </p:txBody>
      </p:sp>
      <p:sp>
        <p:nvSpPr>
          <p:cNvPr id="161" name="Favorites:  Noah, baby Moses, baby Jesus, Creation"/>
          <p:cNvSpPr txBox="1"/>
          <p:nvPr/>
        </p:nvSpPr>
        <p:spPr>
          <a:xfrm>
            <a:off x="11143866" y="2466993"/>
            <a:ext cx="1731543" cy="12067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 algn="l">
              <a:defRPr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Favorites:  Noah, baby Moses, baby Jesus, Creation</a:t>
            </a:r>
          </a:p>
        </p:txBody>
      </p:sp>
      <p:sp>
        <p:nvSpPr>
          <p:cNvPr id="162" name="Pictures, felts, and objects…"/>
          <p:cNvSpPr txBox="1"/>
          <p:nvPr/>
        </p:nvSpPr>
        <p:spPr>
          <a:xfrm>
            <a:off x="9260829" y="3726998"/>
            <a:ext cx="1731542" cy="16037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167675" indent="-167675" algn="l" defTabSz="566674">
              <a:buSzPct val="75000"/>
              <a:buChar char="•"/>
              <a:defRPr sz="1358">
                <a:latin typeface="Helvetica"/>
                <a:ea typeface="Helvetica"/>
                <a:cs typeface="Helvetica"/>
                <a:sym typeface="Helvetica"/>
              </a:defRPr>
            </a:pPr>
            <a:r>
              <a:t>Pictures, felts, and objects</a:t>
            </a:r>
          </a:p>
          <a:p>
            <a:pPr marL="167675" indent="-167675" algn="l" defTabSz="566674">
              <a:buSzPct val="75000"/>
              <a:buChar char="•"/>
              <a:defRPr sz="1358">
                <a:latin typeface="Helvetica"/>
                <a:ea typeface="Helvetica"/>
                <a:cs typeface="Helvetica"/>
                <a:sym typeface="Helvetica"/>
              </a:defRPr>
            </a:pPr>
            <a:r>
              <a:t>Facial expression and body language</a:t>
            </a:r>
          </a:p>
          <a:p>
            <a:pPr marL="167675" indent="-167675" algn="l" defTabSz="566674">
              <a:buSzPct val="75000"/>
              <a:buChar char="•"/>
              <a:defRPr sz="1358">
                <a:latin typeface="Helvetica"/>
                <a:ea typeface="Helvetica"/>
                <a:cs typeface="Helvetica"/>
                <a:sym typeface="Helvetica"/>
              </a:defRPr>
            </a:pPr>
            <a:r>
              <a:t>Adult uniforms</a:t>
            </a:r>
          </a:p>
          <a:p>
            <a:pPr marL="167675" indent="-167675" algn="l" defTabSz="566674">
              <a:buSzPct val="75000"/>
              <a:buChar char="•"/>
              <a:defRPr sz="1358">
                <a:latin typeface="Helvetica"/>
                <a:ea typeface="Helvetica"/>
                <a:cs typeface="Helvetica"/>
                <a:sym typeface="Helvetica"/>
              </a:defRPr>
            </a:pPr>
            <a:r>
              <a:t>Adult activities</a:t>
            </a:r>
          </a:p>
        </p:txBody>
      </p:sp>
      <p:sp>
        <p:nvSpPr>
          <p:cNvPr id="163" name="Favorites:  Samuel, boy David, Goliath, Creation, Eden, boy Jesus"/>
          <p:cNvSpPr txBox="1"/>
          <p:nvPr/>
        </p:nvSpPr>
        <p:spPr>
          <a:xfrm>
            <a:off x="11143866" y="3725643"/>
            <a:ext cx="1731543" cy="12067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 algn="l">
              <a:defRPr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Favorites:  Samuel, boy David, Goliath, Creation, Eden, boy Jesus</a:t>
            </a:r>
          </a:p>
        </p:txBody>
      </p:sp>
      <p:sp>
        <p:nvSpPr>
          <p:cNvPr id="164" name="Fewer illustrations…"/>
          <p:cNvSpPr txBox="1"/>
          <p:nvPr/>
        </p:nvSpPr>
        <p:spPr>
          <a:xfrm>
            <a:off x="9315444" y="5302804"/>
            <a:ext cx="1731543" cy="1757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152117" indent="-152117" algn="l" defTabSz="514095">
              <a:buSzPct val="75000"/>
              <a:buChar char="•"/>
              <a:defRPr sz="1232">
                <a:latin typeface="Helvetica"/>
                <a:ea typeface="Helvetica"/>
                <a:cs typeface="Helvetica"/>
                <a:sym typeface="Helvetica"/>
              </a:defRPr>
            </a:pPr>
            <a:r>
              <a:t>Fewer illustrations</a:t>
            </a:r>
          </a:p>
          <a:p>
            <a:pPr marL="152117" indent="-152117" algn="l" defTabSz="514095">
              <a:buSzPct val="75000"/>
              <a:buChar char="•"/>
              <a:defRPr sz="1232">
                <a:latin typeface="Helvetica"/>
                <a:ea typeface="Helvetica"/>
                <a:cs typeface="Helvetica"/>
                <a:sym typeface="Helvetica"/>
              </a:defRPr>
            </a:pPr>
            <a:r>
              <a:t>Actions and mime</a:t>
            </a:r>
          </a:p>
          <a:p>
            <a:pPr marL="152117" indent="-152117" algn="l" defTabSz="514095">
              <a:buSzPct val="75000"/>
              <a:buChar char="•"/>
              <a:defRPr sz="1232">
                <a:latin typeface="Helvetica"/>
                <a:ea typeface="Helvetica"/>
                <a:cs typeface="Helvetica"/>
                <a:sym typeface="Helvetica"/>
              </a:defRPr>
            </a:pPr>
            <a:r>
              <a:t>Dialogue</a:t>
            </a:r>
          </a:p>
          <a:p>
            <a:pPr marL="152117" indent="-152117" algn="l" defTabSz="514095">
              <a:buSzPct val="75000"/>
              <a:buChar char="•"/>
              <a:defRPr sz="1232">
                <a:latin typeface="Helvetica"/>
                <a:ea typeface="Helvetica"/>
                <a:cs typeface="Helvetica"/>
                <a:sym typeface="Helvetica"/>
              </a:defRPr>
            </a:pPr>
            <a:r>
              <a:t>Facial expression and body language</a:t>
            </a:r>
          </a:p>
          <a:p>
            <a:pPr algn="l" defTabSz="514095">
              <a:defRPr sz="1232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 defTabSz="514095">
              <a:defRPr i="1" sz="1232">
                <a:latin typeface="Helvetica"/>
                <a:ea typeface="Helvetica"/>
                <a:cs typeface="Helvetica"/>
                <a:sym typeface="Helvetica"/>
              </a:defRPr>
            </a:pPr>
            <a:r>
              <a:t>Hint</a:t>
            </a:r>
            <a:r>
              <a:rPr i="0"/>
              <a:t>:  Need to “see” a new idea; words are not enough</a:t>
            </a:r>
          </a:p>
        </p:txBody>
      </p:sp>
      <p:sp>
        <p:nvSpPr>
          <p:cNvPr id="165" name="Favorites:  Crossing the Red Sea, Pillar of cloud, Sweetening the waters, Jonah, Miracles"/>
          <p:cNvSpPr txBox="1"/>
          <p:nvPr/>
        </p:nvSpPr>
        <p:spPr>
          <a:xfrm>
            <a:off x="11102456" y="5305304"/>
            <a:ext cx="1731543" cy="14991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 algn="l">
              <a:defRPr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Favorites:  Crossing the Red Sea, Pillar of cloud, Sweetening the waters, Jonah, Miracles</a:t>
            </a:r>
          </a:p>
        </p:txBody>
      </p:sp>
      <p:sp>
        <p:nvSpPr>
          <p:cNvPr id="166" name="Favorites:  David and Goliath, Daniel in the lion’s den, Barak, Gideon, Samson, Nebuchadnezzar"/>
          <p:cNvSpPr txBox="1"/>
          <p:nvPr/>
        </p:nvSpPr>
        <p:spPr>
          <a:xfrm>
            <a:off x="11085356" y="7177434"/>
            <a:ext cx="1731542" cy="1755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 algn="l">
              <a:defRPr sz="1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Favorites:  David and Goliath, Daniel in the lion’s den, Barak, Gideon, Samson, Nebuchadnezzar</a:t>
            </a:r>
          </a:p>
        </p:txBody>
      </p:sp>
      <p:sp>
        <p:nvSpPr>
          <p:cNvPr id="167" name="Facial expression, dynamic voice, enthusiasm…"/>
          <p:cNvSpPr txBox="1"/>
          <p:nvPr/>
        </p:nvSpPr>
        <p:spPr>
          <a:xfrm>
            <a:off x="9277344" y="7139376"/>
            <a:ext cx="1731543" cy="1918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134831" indent="-134831" algn="l" defTabSz="455675">
              <a:buSzPct val="75000"/>
              <a:buChar char="•"/>
              <a:defRPr sz="1092">
                <a:latin typeface="Helvetica"/>
                <a:ea typeface="Helvetica"/>
                <a:cs typeface="Helvetica"/>
                <a:sym typeface="Helvetica"/>
              </a:defRPr>
            </a:pPr>
            <a:r>
              <a:t>Facial expression, dynamic voice, enthusiasm</a:t>
            </a:r>
          </a:p>
          <a:p>
            <a:pPr marL="134831" indent="-134831" algn="l" defTabSz="455675">
              <a:buSzPct val="75000"/>
              <a:buChar char="•"/>
              <a:defRPr sz="1092">
                <a:latin typeface="Helvetica"/>
                <a:ea typeface="Helvetica"/>
                <a:cs typeface="Helvetica"/>
                <a:sym typeface="Helvetica"/>
              </a:defRPr>
            </a:pPr>
            <a:r>
              <a:t>Drama</a:t>
            </a:r>
          </a:p>
          <a:p>
            <a:pPr marL="134831" indent="-134831" algn="l" defTabSz="455675">
              <a:buSzPct val="75000"/>
              <a:buChar char="•"/>
              <a:defRPr sz="1092">
                <a:latin typeface="Helvetica"/>
                <a:ea typeface="Helvetica"/>
                <a:cs typeface="Helvetica"/>
                <a:sym typeface="Helvetica"/>
              </a:defRPr>
            </a:pPr>
            <a:r>
              <a:t>Surprises and the unusual</a:t>
            </a:r>
          </a:p>
          <a:p>
            <a:pPr marL="134831" indent="-134831" algn="l" defTabSz="455675">
              <a:buSzPct val="75000"/>
              <a:buChar char="•"/>
              <a:defRPr sz="1092">
                <a:latin typeface="Helvetica"/>
                <a:ea typeface="Helvetica"/>
                <a:cs typeface="Helvetica"/>
                <a:sym typeface="Helvetica"/>
              </a:defRPr>
            </a:pPr>
            <a:r>
              <a:t>Nature artifacts</a:t>
            </a:r>
          </a:p>
          <a:p>
            <a:pPr algn="l" defTabSz="455675">
              <a:defRPr sz="1092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algn="l" defTabSz="455675">
              <a:defRPr i="1" sz="1092">
                <a:latin typeface="Helvetica"/>
                <a:ea typeface="Helvetica"/>
                <a:cs typeface="Helvetica"/>
                <a:sym typeface="Helvetica"/>
              </a:defRPr>
            </a:pPr>
            <a:r>
              <a:t>Hint</a:t>
            </a:r>
            <a:r>
              <a:rPr i="0"/>
              <a:t>:  Costumes if one can still be part of the group; don’t like to be singled out</a:t>
            </a:r>
          </a:p>
        </p:txBody>
      </p:sp>
      <p:sp>
        <p:nvSpPr>
          <p:cNvPr id="168" name="Taken from Teaching the Faith by Donna Habenicht and Larry Burton.  Review and Herald, 2004.  Pages 139-140."/>
          <p:cNvSpPr txBox="1"/>
          <p:nvPr/>
        </p:nvSpPr>
        <p:spPr>
          <a:xfrm>
            <a:off x="161053" y="9203532"/>
            <a:ext cx="11107894" cy="345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algn="l">
              <a:defRPr sz="1400">
                <a:latin typeface="Helvetica"/>
                <a:ea typeface="Helvetica"/>
                <a:cs typeface="Helvetica"/>
                <a:sym typeface="Helvetica"/>
              </a:defRPr>
            </a:pPr>
            <a:r>
              <a:t>Taken from </a:t>
            </a:r>
            <a:r>
              <a:rPr i="1"/>
              <a:t>Teaching the Faith</a:t>
            </a:r>
            <a:r>
              <a:t> by Donna Habenicht and Larry Burton.  Review and Herald, 2004.  Pages 139-140.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